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Lobster"/>
      <p:regular r:id="rId26"/>
    </p:embeddedFont>
  </p:embeddedFontLst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obster-regular.fnt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Lobster"/>
              <a:buNone/>
              <a:defRPr b="0" baseline="0" i="0" sz="52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2pPr>
            <a:lvl3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3pPr>
            <a:lvl4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4pPr>
            <a:lvl5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5pPr>
            <a:lvl6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6pPr>
            <a:lvl7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7pPr>
            <a:lvl8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8pPr>
            <a:lvl9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52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4800">
                <a:latin typeface="Lobster"/>
                <a:ea typeface="Lobster"/>
                <a:cs typeface="Lobster"/>
                <a:sym typeface="Lobster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buSzPct val="100000"/>
              <a:defRPr sz="1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400"/>
            </a:lvl4pPr>
            <a:lvl5pPr rtl="0">
              <a:spcBef>
                <a:spcPts val="0"/>
              </a:spcBef>
              <a:defRPr sz="2400"/>
            </a:lvl5pPr>
            <a:lvl6pPr rtl="0">
              <a:spcBef>
                <a:spcPts val="0"/>
              </a:spcBef>
              <a:defRPr sz="2400"/>
            </a:lvl6pPr>
            <a:lvl7pPr rtl="0">
              <a:spcBef>
                <a:spcPts val="0"/>
              </a:spcBef>
              <a:defRPr sz="2400"/>
            </a:lvl7pPr>
            <a:lvl8pPr rtl="0">
              <a:spcBef>
                <a:spcPts val="0"/>
              </a:spcBef>
              <a:defRPr sz="2400"/>
            </a:lvl8pPr>
            <a:lvl9pPr rtl="0">
              <a:spcBef>
                <a:spcPts val="0"/>
              </a:spcBef>
              <a:defRPr sz="24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defRPr sz="3600"/>
            </a:lvl1pPr>
            <a:lvl2pPr rtl="0" algn="ctr">
              <a:spcBef>
                <a:spcPts val="0"/>
              </a:spcBef>
              <a:defRPr sz="3600"/>
            </a:lvl2pPr>
            <a:lvl3pPr rtl="0" algn="ctr">
              <a:spcBef>
                <a:spcPts val="0"/>
              </a:spcBef>
              <a:defRPr sz="3600"/>
            </a:lvl3pPr>
            <a:lvl4pPr rtl="0" algn="ctr">
              <a:spcBef>
                <a:spcPts val="0"/>
              </a:spcBef>
              <a:defRPr sz="3600"/>
            </a:lvl4pPr>
            <a:lvl5pPr rtl="0" algn="ctr">
              <a:spcBef>
                <a:spcPts val="0"/>
              </a:spcBef>
              <a:defRPr sz="3600"/>
            </a:lvl5pPr>
            <a:lvl6pPr rtl="0" algn="ctr">
              <a:spcBef>
                <a:spcPts val="0"/>
              </a:spcBef>
              <a:defRPr sz="3600"/>
            </a:lvl6pPr>
            <a:lvl7pPr rtl="0" algn="ctr">
              <a:spcBef>
                <a:spcPts val="0"/>
              </a:spcBef>
              <a:defRPr sz="3600"/>
            </a:lvl7pPr>
            <a:lvl8pPr rtl="0" algn="ctr">
              <a:spcBef>
                <a:spcPts val="0"/>
              </a:spcBef>
              <a:defRPr sz="3600"/>
            </a:lvl8pPr>
            <a:lvl9pPr rtl="0" algn="ctr">
              <a:spcBef>
                <a:spcPts val="0"/>
              </a:spcBef>
              <a:defRPr sz="3600"/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152475"/>
            <a:ext cx="3999898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1400"/>
            </a:lvl1pPr>
            <a:lvl2pPr rtl="0">
              <a:spcBef>
                <a:spcPts val="0"/>
              </a:spcBef>
              <a:defRPr sz="1200"/>
            </a:lvl2pPr>
            <a:lvl3pPr rtl="0">
              <a:spcBef>
                <a:spcPts val="0"/>
              </a:spcBef>
              <a:defRPr sz="1200"/>
            </a:lvl3pPr>
            <a:lvl4pPr rtl="0">
              <a:spcBef>
                <a:spcPts val="0"/>
              </a:spcBef>
              <a:defRPr sz="1200"/>
            </a:lvl4pPr>
            <a:lvl5pPr rtl="0">
              <a:spcBef>
                <a:spcPts val="0"/>
              </a:spcBef>
              <a:defRPr sz="1200"/>
            </a:lvl5pPr>
            <a:lvl6pPr rtl="0">
              <a:spcBef>
                <a:spcPts val="0"/>
              </a:spcBef>
              <a:defRPr sz="1200"/>
            </a:lvl6pPr>
            <a:lvl7pPr rtl="0">
              <a:spcBef>
                <a:spcPts val="0"/>
              </a:spcBef>
              <a:defRPr sz="1200"/>
            </a:lvl7pPr>
            <a:lvl8pPr rtl="0">
              <a:spcBef>
                <a:spcPts val="0"/>
              </a:spcBef>
              <a:defRPr sz="1200"/>
            </a:lvl8pPr>
            <a:lvl9pPr rtl="0">
              <a:spcBef>
                <a:spcPts val="0"/>
              </a:spcBef>
              <a:defRPr sz="1200"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x="4832400" y="1152475"/>
            <a:ext cx="3999898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1400"/>
            </a:lvl1pPr>
            <a:lvl2pPr rtl="0">
              <a:spcBef>
                <a:spcPts val="0"/>
              </a:spcBef>
              <a:defRPr sz="1200"/>
            </a:lvl2pPr>
            <a:lvl3pPr rtl="0">
              <a:spcBef>
                <a:spcPts val="0"/>
              </a:spcBef>
              <a:defRPr sz="1200"/>
            </a:lvl3pPr>
            <a:lvl4pPr rtl="0">
              <a:spcBef>
                <a:spcPts val="0"/>
              </a:spcBef>
              <a:defRPr sz="1200"/>
            </a:lvl4pPr>
            <a:lvl5pPr rtl="0">
              <a:spcBef>
                <a:spcPts val="0"/>
              </a:spcBef>
              <a:defRPr sz="1200"/>
            </a:lvl5pPr>
            <a:lvl6pPr rtl="0">
              <a:spcBef>
                <a:spcPts val="0"/>
              </a:spcBef>
              <a:defRPr sz="1200"/>
            </a:lvl6pPr>
            <a:lvl7pPr rtl="0">
              <a:spcBef>
                <a:spcPts val="0"/>
              </a:spcBef>
              <a:defRPr sz="1200"/>
            </a:lvl7pPr>
            <a:lvl8pPr rtl="0">
              <a:spcBef>
                <a:spcPts val="0"/>
              </a:spcBef>
              <a:defRPr sz="1200"/>
            </a:lvl8pPr>
            <a:lvl9pPr rtl="0">
              <a:spcBef>
                <a:spcPts val="0"/>
              </a:spcBef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36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311700" y="555600"/>
            <a:ext cx="2807999" cy="75569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400"/>
            </a:lvl4pPr>
            <a:lvl5pPr rtl="0">
              <a:spcBef>
                <a:spcPts val="0"/>
              </a:spcBef>
              <a:defRPr sz="2400"/>
            </a:lvl5pPr>
            <a:lvl6pPr rtl="0">
              <a:spcBef>
                <a:spcPts val="0"/>
              </a:spcBef>
              <a:defRPr sz="2400"/>
            </a:lvl6pPr>
            <a:lvl7pPr rtl="0">
              <a:spcBef>
                <a:spcPts val="0"/>
              </a:spcBef>
              <a:defRPr sz="2400"/>
            </a:lvl7pPr>
            <a:lvl8pPr rtl="0">
              <a:spcBef>
                <a:spcPts val="0"/>
              </a:spcBef>
              <a:defRPr sz="2400"/>
            </a:lvl8pPr>
            <a:lvl9pPr rtl="0">
              <a:spcBef>
                <a:spcPts val="0"/>
              </a:spcBef>
              <a:defRPr sz="2400"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1200"/>
            </a:lvl1pPr>
            <a:lvl2pPr rtl="0">
              <a:spcBef>
                <a:spcPts val="0"/>
              </a:spcBef>
              <a:defRPr sz="1200"/>
            </a:lvl2pPr>
            <a:lvl3pPr rtl="0">
              <a:spcBef>
                <a:spcPts val="0"/>
              </a:spcBef>
              <a:defRPr sz="1200"/>
            </a:lvl3pPr>
            <a:lvl4pPr rtl="0">
              <a:spcBef>
                <a:spcPts val="0"/>
              </a:spcBef>
              <a:defRPr sz="1200"/>
            </a:lvl4pPr>
            <a:lvl5pPr rtl="0">
              <a:spcBef>
                <a:spcPts val="0"/>
              </a:spcBef>
              <a:defRPr sz="1200"/>
            </a:lvl5pPr>
            <a:lvl6pPr rtl="0">
              <a:spcBef>
                <a:spcPts val="0"/>
              </a:spcBef>
              <a:defRPr sz="1200"/>
            </a:lvl6pPr>
            <a:lvl7pPr rtl="0">
              <a:spcBef>
                <a:spcPts val="0"/>
              </a:spcBef>
              <a:defRPr sz="1200"/>
            </a:lvl7pPr>
            <a:lvl8pPr rtl="0">
              <a:spcBef>
                <a:spcPts val="0"/>
              </a:spcBef>
              <a:defRPr sz="1200"/>
            </a:lvl8pPr>
            <a:lvl9pPr rtl="0">
              <a:spcBef>
                <a:spcPts val="0"/>
              </a:spcBef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 sz="4800"/>
            </a:lvl1pPr>
            <a:lvl2pPr rtl="0">
              <a:spcBef>
                <a:spcPts val="0"/>
              </a:spcBef>
              <a:defRPr sz="4800"/>
            </a:lvl2pPr>
            <a:lvl3pPr rtl="0">
              <a:spcBef>
                <a:spcPts val="0"/>
              </a:spcBef>
              <a:defRPr sz="4800"/>
            </a:lvl3pPr>
            <a:lvl4pPr rtl="0">
              <a:spcBef>
                <a:spcPts val="0"/>
              </a:spcBef>
              <a:defRPr sz="4800"/>
            </a:lvl4pPr>
            <a:lvl5pPr rtl="0">
              <a:spcBef>
                <a:spcPts val="0"/>
              </a:spcBef>
              <a:defRPr sz="4800"/>
            </a:lvl5pPr>
            <a:lvl6pPr rtl="0">
              <a:spcBef>
                <a:spcPts val="0"/>
              </a:spcBef>
              <a:defRPr sz="4800"/>
            </a:lvl6pPr>
            <a:lvl7pPr rtl="0">
              <a:spcBef>
                <a:spcPts val="0"/>
              </a:spcBef>
              <a:defRPr sz="4800"/>
            </a:lvl7pPr>
            <a:lvl8pPr rtl="0">
              <a:spcBef>
                <a:spcPts val="0"/>
              </a:spcBef>
              <a:defRPr sz="4800"/>
            </a:lvl8pPr>
            <a:lvl9pPr rtl="0">
              <a:spcBef>
                <a:spcPts val="0"/>
              </a:spcBef>
              <a:defRPr sz="4800"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baseline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Shape 36"/>
          <p:cNvSpPr txBox="1"/>
          <p:nvPr>
            <p:ph type="title"/>
          </p:nvPr>
        </p:nvSpPr>
        <p:spPr>
          <a:xfrm>
            <a:off x="265500" y="1233175"/>
            <a:ext cx="4045198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ctr">
              <a:spcBef>
                <a:spcPts val="0"/>
              </a:spcBef>
              <a:defRPr sz="4200"/>
            </a:lvl1pPr>
            <a:lvl2pPr rtl="0" algn="ctr">
              <a:spcBef>
                <a:spcPts val="0"/>
              </a:spcBef>
              <a:defRPr sz="4200"/>
            </a:lvl2pPr>
            <a:lvl3pPr rtl="0" algn="ctr">
              <a:spcBef>
                <a:spcPts val="0"/>
              </a:spcBef>
              <a:defRPr sz="4200"/>
            </a:lvl3pPr>
            <a:lvl4pPr rtl="0" algn="ctr">
              <a:spcBef>
                <a:spcPts val="0"/>
              </a:spcBef>
              <a:defRPr sz="4200"/>
            </a:lvl4pPr>
            <a:lvl5pPr rtl="0" algn="ctr">
              <a:spcBef>
                <a:spcPts val="0"/>
              </a:spcBef>
              <a:defRPr sz="4200"/>
            </a:lvl5pPr>
            <a:lvl6pPr rtl="0" algn="ctr">
              <a:spcBef>
                <a:spcPts val="0"/>
              </a:spcBef>
              <a:defRPr sz="4200"/>
            </a:lvl6pPr>
            <a:lvl7pPr rtl="0" algn="ctr">
              <a:spcBef>
                <a:spcPts val="0"/>
              </a:spcBef>
              <a:defRPr sz="4200"/>
            </a:lvl7pPr>
            <a:lvl8pPr rtl="0" algn="ctr">
              <a:spcBef>
                <a:spcPts val="0"/>
              </a:spcBef>
              <a:defRPr sz="4200"/>
            </a:lvl8pPr>
            <a:lvl9pPr rtl="0" algn="ctr">
              <a:spcBef>
                <a:spcPts val="0"/>
              </a:spcBef>
              <a:defRPr sz="4200"/>
            </a:lvl9pPr>
          </a:lstStyle>
          <a:p/>
        </p:txBody>
      </p:sp>
      <p:sp>
        <p:nvSpPr>
          <p:cNvPr id="37" name="Shape 37"/>
          <p:cNvSpPr txBox="1"/>
          <p:nvPr>
            <p:ph idx="1" type="subTitle"/>
          </p:nvPr>
        </p:nvSpPr>
        <p:spPr>
          <a:xfrm>
            <a:off x="265500" y="2803075"/>
            <a:ext cx="4045198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baseline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lvl1pPr>
            <a:lvl2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ctr">
              <a:spcBef>
                <a:spcPts val="0"/>
              </a:spcBef>
              <a:defRPr sz="12000"/>
            </a:lvl1pPr>
            <a:lvl2pPr rtl="0" algn="ctr">
              <a:spcBef>
                <a:spcPts val="0"/>
              </a:spcBef>
              <a:defRPr sz="12000"/>
            </a:lvl2pPr>
            <a:lvl3pPr rtl="0" algn="ctr">
              <a:spcBef>
                <a:spcPts val="0"/>
              </a:spcBef>
              <a:defRPr sz="12000"/>
            </a:lvl3pPr>
            <a:lvl4pPr rtl="0" algn="ctr">
              <a:spcBef>
                <a:spcPts val="0"/>
              </a:spcBef>
              <a:defRPr sz="12000"/>
            </a:lvl4pPr>
            <a:lvl5pPr rtl="0" algn="ctr">
              <a:spcBef>
                <a:spcPts val="0"/>
              </a:spcBef>
              <a:defRPr sz="12000"/>
            </a:lvl5pPr>
            <a:lvl6pPr rtl="0" algn="ctr">
              <a:spcBef>
                <a:spcPts val="0"/>
              </a:spcBef>
              <a:defRPr sz="12000"/>
            </a:lvl6pPr>
            <a:lvl7pPr rtl="0" algn="ctr">
              <a:spcBef>
                <a:spcPts val="0"/>
              </a:spcBef>
              <a:defRPr sz="12000"/>
            </a:lvl7pPr>
            <a:lvl8pPr rtl="0" algn="ctr">
              <a:spcBef>
                <a:spcPts val="0"/>
              </a:spcBef>
              <a:defRPr sz="12000"/>
            </a:lvl8pPr>
            <a:lvl9pPr rtl="0" algn="ctr">
              <a:spcBef>
                <a:spcPts val="0"/>
              </a:spcBef>
              <a:defRPr sz="12000"/>
            </a:lvl9pPr>
          </a:lstStyle>
          <a:p/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defRPr/>
            </a:lvl1pPr>
            <a:lvl2pPr rtl="0" algn="ctr">
              <a:spcBef>
                <a:spcPts val="0"/>
              </a:spcBef>
              <a:defRPr/>
            </a:lvl2pPr>
            <a:lvl3pPr rtl="0" algn="ctr">
              <a:spcBef>
                <a:spcPts val="0"/>
              </a:spcBef>
              <a:defRPr/>
            </a:lvl3pPr>
            <a:lvl4pPr rtl="0" algn="ctr">
              <a:spcBef>
                <a:spcPts val="0"/>
              </a:spcBef>
              <a:defRPr/>
            </a:lvl4pPr>
            <a:lvl5pPr rtl="0" algn="ctr">
              <a:spcBef>
                <a:spcPts val="0"/>
              </a:spcBef>
              <a:defRPr/>
            </a:lvl5pPr>
            <a:lvl6pPr rtl="0" algn="ctr">
              <a:spcBef>
                <a:spcPts val="0"/>
              </a:spcBef>
              <a:defRPr/>
            </a:lvl6pPr>
            <a:lvl7pPr rtl="0" algn="ctr">
              <a:spcBef>
                <a:spcPts val="0"/>
              </a:spcBef>
              <a:defRPr/>
            </a:lvl7pPr>
            <a:lvl8pPr rtl="0" algn="ctr">
              <a:spcBef>
                <a:spcPts val="0"/>
              </a:spcBef>
              <a:defRPr/>
            </a:lvl8pPr>
            <a:lvl9pPr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2pPr>
            <a:lvl3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3pPr>
            <a:lvl4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4pPr>
            <a:lvl5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5pPr>
            <a:lvl6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6pPr>
            <a:lvl7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7pPr>
            <a:lvl8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8pPr>
            <a:lvl9pPr indent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28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baseline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pt-BR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ctrTitle"/>
          </p:nvPr>
        </p:nvSpPr>
        <p:spPr>
          <a:xfrm>
            <a:off x="953258" y="1307300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lang="pt-BR"/>
              <a:t>LIVRINHO DOS </a:t>
            </a:r>
            <a:r>
              <a:rPr b="0" baseline="0" i="0" lang="pt-BR" sz="52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ANIMAIS</a:t>
            </a: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lang="pt-BR"/>
              <a:t>2ºANO A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Lobster"/>
              <a:buNone/>
            </a:pPr>
            <a:r>
              <a:t/>
            </a:r>
            <a:endParaRPr/>
          </a:p>
        </p:txBody>
      </p:sp>
      <p:sp>
        <p:nvSpPr>
          <p:cNvPr id="51" name="Shape 51"/>
          <p:cNvSpPr txBox="1"/>
          <p:nvPr>
            <p:ph idx="1" type="subTitle"/>
          </p:nvPr>
        </p:nvSpPr>
        <p:spPr>
          <a:xfrm>
            <a:off x="401750" y="3869600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pt-BR"/>
              <a:t>NOME:___________________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title"/>
          </p:nvPr>
        </p:nvSpPr>
        <p:spPr>
          <a:xfrm>
            <a:off x="311700" y="5212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GALINHA</a:t>
            </a:r>
          </a:p>
        </p:txBody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311700" y="1451900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AVE - VERTEBRADA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SOLO E AR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PENAS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MILHO, GRAMA E MINHOCAS.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 UMA GALINHA </a:t>
            </a:r>
            <a:r>
              <a:rPr lang="pt-BR">
                <a:solidFill>
                  <a:schemeClr val="dk1"/>
                </a:solidFill>
              </a:rPr>
              <a:t>PODE </a:t>
            </a: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 12 OVOS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POR DIA.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Shape 58"/>
          <p:cNvPicPr preferRelativeResize="0"/>
          <p:nvPr/>
        </p:nvPicPr>
        <p:blipFill rotWithShape="1">
          <a:blip r:embed="rId3">
            <a:alphaModFix/>
          </a:blip>
          <a:srcRect b="0" l="23634" r="25982" t="9469"/>
          <a:stretch/>
        </p:blipFill>
        <p:spPr>
          <a:xfrm>
            <a:off x="6736800" y="829975"/>
            <a:ext cx="2299074" cy="327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MICO - ESTRELA</a:t>
            </a:r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311700" y="1441200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CLASSE: MAMÍFERO - 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LOCOMOÇÃO: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COBERTURA DO CORPO: PELOS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ALIMENTAÇÃO: FRUTAS, FLORES E FOLHAS.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CURIOSIDADES: TEM 32  DENTES.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 A CAUDA MEDE 35CM.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EM CATIVEIRO  PODE VIVER 16 ANOS.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Shape 65"/>
          <p:cNvPicPr preferRelativeResize="0"/>
          <p:nvPr/>
        </p:nvPicPr>
        <p:blipFill rotWithShape="1">
          <a:blip r:embed="rId3">
            <a:alphaModFix/>
          </a:blip>
          <a:srcRect b="0" l="0" r="11087" t="0"/>
          <a:stretch/>
        </p:blipFill>
        <p:spPr>
          <a:xfrm>
            <a:off x="6344750" y="666750"/>
            <a:ext cx="2252674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GOLFINHO</a:t>
            </a:r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CLASSE:MAMÍFERO - 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LOCOMOÇÃO:NADA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CORPO:TEM MUITOS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NERVOS E É DELICADA.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ALIMENTAÇÃO:PEIXES E LULAS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CURIOSIDADES:ELE PULA Á 5 METROS.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 GOLFINHOS </a:t>
            </a:r>
            <a:r>
              <a:rPr lang="pt-BR">
                <a:solidFill>
                  <a:schemeClr val="dk1"/>
                </a:solidFill>
              </a:rPr>
              <a:t>CORREM RISCO</a:t>
            </a: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>
                <a:solidFill>
                  <a:schemeClr val="dk1"/>
                </a:solidFill>
              </a:rPr>
              <a:t>DE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EXTINÇÃO.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Shape 72"/>
          <p:cNvPicPr preferRelativeResize="0"/>
          <p:nvPr/>
        </p:nvPicPr>
        <p:blipFill rotWithShape="1">
          <a:blip r:embed="rId3">
            <a:alphaModFix/>
          </a:blip>
          <a:srcRect b="7484" l="13738" r="20145" t="0"/>
          <a:stretch/>
        </p:blipFill>
        <p:spPr>
          <a:xfrm>
            <a:off x="5549850" y="1017725"/>
            <a:ext cx="3107550" cy="326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AVESTRUZ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311700" y="1152475"/>
            <a:ext cx="54626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AVES  - 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PLUMAGEM / PENAS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PLANTA, PEDRINHAS, ÁGUA,  AREIA,  ERVA, SEMENTE E MILHO.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CURIOSIDADE:OS OLHOS DOS AVESTRUZ SÃO MAIORES QUE O CÉREBRO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3850" y="613275"/>
            <a:ext cx="283845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LAGOSTA</a:t>
            </a:r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11700" y="1152475"/>
            <a:ext cx="42971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PEIXE -  INVERTEBRADO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ÁGUA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CARAPAÇA DE CUBERCÚLO E ESPINHOS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PLÂNCTON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AS LAGOSTAS SAEM A NOITE EM BUSCA DE ALIMENTOS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7100" y="1211625"/>
            <a:ext cx="3232425" cy="272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RAIA</a:t>
            </a:r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CLASSE: PEIXE - VERTEBRADO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LOCOMOÇÃO: NADA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COBERTURA DO CORPO: CARTILAGEM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ALIMENTAÇÃO: PEIXE, MOLUSCOS E</a:t>
            </a:r>
            <a:br>
              <a:rPr lang="pt-BR">
                <a:solidFill>
                  <a:schemeClr val="dk1"/>
                </a:solidFill>
              </a:rPr>
            </a:br>
            <a:r>
              <a:rPr lang="pt-BR">
                <a:solidFill>
                  <a:schemeClr val="dk1"/>
                </a:solidFill>
              </a:rPr>
              <a:t>CRUSTÁCEOS.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CURIOSIDADE: RAIA TEM  UM</a:t>
            </a:r>
            <a:br>
              <a:rPr lang="pt-BR">
                <a:solidFill>
                  <a:schemeClr val="dk1"/>
                </a:solidFill>
              </a:rPr>
            </a:br>
            <a:r>
              <a:rPr lang="pt-BR">
                <a:solidFill>
                  <a:schemeClr val="dk1"/>
                </a:solidFill>
              </a:rPr>
              <a:t>PAR DE  OLHOS  BEM DESENVOLVIDOS.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9725" y="1028700"/>
            <a:ext cx="3829050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SAPO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CLASSE: ANFÍBIO - VERTEBRADO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LOCOMOÇÃO: SOLO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COBERTURA DO CORPO: PELE LISA.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ALIMENTAÇÃO: 100 INSETOS POR DIA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CURIOSIDADES : TÊM DUAS GLÂNDULAS DE VENENO NA PELE, UMA ATRÁS DE CADA OLHO, QUE SÓ SÃO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ATIVADAS QUANDO APERTADAS.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 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5375" y="594412"/>
            <a:ext cx="3810000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PINGUIM</a:t>
            </a:r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311700" y="1152475"/>
            <a:ext cx="5676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AVES 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PENAS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 PEIXE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  SÃO 18 AS ESPÉCIES DE PINGUI</a:t>
            </a:r>
            <a:r>
              <a:rPr lang="pt-BR">
                <a:solidFill>
                  <a:schemeClr val="dk1"/>
                </a:solidFill>
              </a:rPr>
              <a:t>NS</a:t>
            </a: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MUNDO.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775" y="1075925"/>
            <a:ext cx="2095500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MOSQUITO</a:t>
            </a:r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311700" y="1473275"/>
            <a:ext cx="49280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INSETO - INVERTEBRADO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VOA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EXO ESQUELETO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SANGUE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EXISTEM MAIS DE 3 MIL ESPÉCIES DE MOSQUITOS NO MUNDO.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75" y="1295225"/>
            <a:ext cx="3429000" cy="27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JACARÉ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311700" y="1387725"/>
            <a:ext cx="41153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ANFÍBIO - 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ÁGUA E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ESCAMA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CARNÍVORO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 JACARÉ-AÇU É O MAIOR DA ESPÉCIE PODENDO CHEGAR ATÉ 6 METROS.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49" y="1122800"/>
            <a:ext cx="4695724" cy="313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BORBOLETA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311700" y="1419825"/>
            <a:ext cx="48959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CLASSIFICAÇÃO: INSETO - INVERTEBRADO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AR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EXOESQUELETO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</a:t>
            </a:r>
            <a:r>
              <a:rPr lang="pt-BR">
                <a:solidFill>
                  <a:schemeClr val="dk1"/>
                </a:solidFill>
              </a:rPr>
              <a:t>NÉCTAR DAS FLORES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PARA VOAR  AS BORBOLETAS DEPENDEM DA  ENERGIA DO SOL CAPTADA POR SUAS ASAS.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9387" y="1713150"/>
            <a:ext cx="2447925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FORMIGA</a:t>
            </a:r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311700" y="1334250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INSETO- INVERTEBRADO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CAMINHA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EXOESQUELETO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FOLHAS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 EXISTEM MAIS DE 10.0000  ESPÉCIES DE  FORMIGAS.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0650" y="738962"/>
            <a:ext cx="2590800" cy="176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TARTARUGA</a:t>
            </a:r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311700" y="13128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VERTEBRADA- </a:t>
            </a:r>
            <a:r>
              <a:rPr lang="pt-BR">
                <a:solidFill>
                  <a:schemeClr val="dk1"/>
                </a:solidFill>
              </a:rPr>
              <a:t>RÉPTIL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ÁGUA E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</a:t>
            </a:r>
            <a:r>
              <a:rPr lang="pt-BR">
                <a:solidFill>
                  <a:schemeClr val="dk1"/>
                </a:solidFill>
              </a:rPr>
              <a:t>CARAPAÇA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ONÍVORAS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 EXISTEM TARTARU</a:t>
            </a:r>
            <a:r>
              <a:rPr lang="pt-BR">
                <a:solidFill>
                  <a:schemeClr val="dk1"/>
                </a:solidFill>
              </a:rPr>
              <a:t>GAS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MARINHA E DE ÁGUA DOCE.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5075" y="1143800"/>
            <a:ext cx="4009700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URSO</a:t>
            </a:r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311700" y="1152475"/>
            <a:ext cx="48959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VERTEBRADO - MAMÍFERO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LOCOMOÇÃO:COM AS 4 PATAS.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PELAGEM ESPESSA.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ALIMENTAÇÃO:CARNE E VEGETAIS.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 OS URSOS SÃO DA FAMÍLIA DOS URSÍDEOS.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A  FAMÍLIA DOS URSOS É COMPOSTA POR 8 ESPÉCIES.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7700" y="1240425"/>
            <a:ext cx="3279299" cy="245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COBRA CEGA</a:t>
            </a:r>
          </a:p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311700" y="1430500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INVERTEBRADA 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SE ARRASTANDO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ESCAMAS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PEQUENOS SERES  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VIVE UMA PARTE DA VIDA NA ÁGUA E OUTRA NA TERRA.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4300" y="573562"/>
            <a:ext cx="3048000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CAVALO MARINHO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311700" y="1398425"/>
            <a:ext cx="54197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CLASSE: PEIXE -VERTEBRADO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LOCOMOÇÃO: ÁGUA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COBERTURA DO CORPO: </a:t>
            </a:r>
            <a:r>
              <a:rPr b="0" baseline="0" i="0" lang="pt-BR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PLACAS EM ANEL E POSSUEM ESPINHOS.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ALIMENTAÇÃO: ALGAS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CURIOSIDADES: O CAVALO MARINHO HOMEM FICA GRÁVIDO, OU SEJA, </a:t>
            </a:r>
            <a:r>
              <a:rPr b="0" baseline="0" i="0" lang="pt-BR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 INCUBAÇÃO DOS FILHOTES É FEITA NOS MACHOS.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Shape 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900" y="1279050"/>
            <a:ext cx="200025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CACHORRO</a:t>
            </a:r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311700" y="1398425"/>
            <a:ext cx="43397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VERTEBRADO - MAMÍFERO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PELOS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RAÇÃO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CURIOSIDADES: A PALAVRA “POODLE” VEM DO ALEMÃO “PFUDEL”, QUE SIGNIFICA GOTA DA ÁGUA.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675" y="53475"/>
            <a:ext cx="3429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CARANGUEJEIRA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311700" y="140912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CLASSE: </a:t>
            </a:r>
            <a:r>
              <a:rPr lang="pt-BR">
                <a:solidFill>
                  <a:schemeClr val="dk1"/>
                </a:solidFill>
              </a:rPr>
              <a:t>ARACNÍDEO</a:t>
            </a: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INVERTEBRADA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LOCOMOÇÃO: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COBERTURA DO CORPO: PÊLOS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ALIMENTAÇÃO: MOSCAS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CURIOSIDADE: SÃO CONHECIDAS CERCA DE 30 MIL ESPÉCIES, AS CARANGUEJEIRAS SÃO CONSIDERADAS AS MAIORES DO MUNDO.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Shape 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425" y="184350"/>
            <a:ext cx="2550200" cy="24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obster"/>
              <a:buNone/>
            </a:pPr>
            <a:r>
              <a:rPr b="0" baseline="0" i="0" lang="pt-BR" sz="4800" u="none" cap="none" strike="noStrike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VACA</a:t>
            </a:r>
          </a:p>
        </p:txBody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x="311700" y="1441200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CLASSE:</a:t>
            </a:r>
            <a:r>
              <a:rPr lang="pt-BR">
                <a:solidFill>
                  <a:srgbClr val="000000"/>
                </a:solidFill>
              </a:rPr>
              <a:t>MAMÍFERO - </a:t>
            </a: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VERTEBRADA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LOCOMOÇÃO: SOLO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COBERTURA DO CORPO:PELO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ALIMENTAÇÃO:PASTO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baseline="0" i="0" lang="pt-BR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CURIOSIDADE: UMA VACA PODE VIVER CERCA DE 15 ANOS E PESAR ATÉ 700 QUILOS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baseline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4612" y="734112"/>
            <a:ext cx="2466975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